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8" r:id="rId4"/>
    <p:sldId id="259" r:id="rId5"/>
    <p:sldId id="260" r:id="rId6"/>
    <p:sldId id="261" r:id="rId7"/>
    <p:sldId id="271" r:id="rId8"/>
    <p:sldId id="269" r:id="rId9"/>
    <p:sldId id="268" r:id="rId10"/>
    <p:sldId id="267" r:id="rId11"/>
    <p:sldId id="272" r:id="rId12"/>
    <p:sldId id="270" r:id="rId13"/>
    <p:sldId id="282" r:id="rId14"/>
    <p:sldId id="263" r:id="rId15"/>
    <p:sldId id="262" r:id="rId16"/>
    <p:sldId id="264" r:id="rId17"/>
    <p:sldId id="265" r:id="rId18"/>
    <p:sldId id="283" r:id="rId19"/>
  </p:sldIdLst>
  <p:sldSz cx="12192000" cy="6858000"/>
  <p:notesSz cx="7104380" cy="1023493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3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4.png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-11112" y="3106738"/>
            <a:ext cx="12214225" cy="5826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/>
            <a:r>
              <a:rPr lang="zh-CN" alt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MHCnuggets代码解读及相关知识学习</a:t>
            </a:r>
            <a:endParaRPr lang="zh-CN" alt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文本框 3"/>
          <p:cNvSpPr txBox="1"/>
          <p:nvPr/>
        </p:nvSpPr>
        <p:spPr>
          <a:xfrm>
            <a:off x="587375" y="419100"/>
            <a:ext cx="2949575" cy="5540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利用</a:t>
            </a: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lstm</a:t>
            </a: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进行预测或训练</a:t>
            </a:r>
            <a:endParaRPr lang="zh-CN" alt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87375" y="973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3" name="图片 4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75" y="1668463"/>
            <a:ext cx="6729413" cy="352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圆角矩形 14"/>
          <p:cNvSpPr/>
          <p:nvPr/>
        </p:nvSpPr>
        <p:spPr>
          <a:xfrm>
            <a:off x="587375" y="2476500"/>
            <a:ext cx="6729413" cy="90805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2295" name="文本框 22"/>
          <p:cNvSpPr txBox="1"/>
          <p:nvPr/>
        </p:nvSpPr>
        <p:spPr>
          <a:xfrm>
            <a:off x="8861425" y="2553018"/>
            <a:ext cx="3343275" cy="755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Calibri" charset="0"/>
                <a:ea typeface="宋体" charset="0"/>
              </a:rPr>
              <a:t>输入层：</a:t>
            </a:r>
            <a:r>
              <a:rPr lang="en-US" altLang="zh-CN">
                <a:latin typeface="Calibri" charset="0"/>
                <a:ea typeface="宋体" charset="0"/>
              </a:rPr>
              <a:t>11</a:t>
            </a:r>
            <a:r>
              <a:rPr lang="zh-CN" altLang="en-US">
                <a:latin typeface="Calibri" charset="0"/>
                <a:ea typeface="宋体" charset="0"/>
              </a:rPr>
              <a:t>个节点</a:t>
            </a:r>
            <a:endParaRPr lang="zh-CN" altLang="en-US">
              <a:latin typeface="Calibri" charset="0"/>
              <a:ea typeface="宋体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隐层：</a:t>
            </a:r>
            <a:r>
              <a:rPr lang="en-US" altLang="zh-CN">
                <a:latin typeface="Calibri" charset="0"/>
                <a:ea typeface="宋体" charset="0"/>
              </a:rPr>
              <a:t>21</a:t>
            </a:r>
            <a:r>
              <a:rPr lang="zh-CN" altLang="en-US">
                <a:latin typeface="Calibri" charset="0"/>
                <a:ea typeface="宋体" charset="0"/>
              </a:rPr>
              <a:t>个节点</a:t>
            </a:r>
            <a:r>
              <a:rPr lang="en-US" altLang="zh-CN">
                <a:latin typeface="Calibri" charset="0"/>
                <a:ea typeface="宋体" charset="0"/>
              </a:rPr>
              <a:t>(20+1)</a:t>
            </a:r>
            <a:endParaRPr lang="zh-CN" altLang="en-US">
              <a:latin typeface="Calibri" charset="0"/>
              <a:ea typeface="宋体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7316788" y="2928938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87375" y="3559175"/>
            <a:ext cx="6729413" cy="163195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7316788" y="4373563"/>
            <a:ext cx="1544638" cy="1588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9" name="文本框 7"/>
          <p:cNvSpPr txBox="1"/>
          <p:nvPr/>
        </p:nvSpPr>
        <p:spPr>
          <a:xfrm>
            <a:off x="8861425" y="3830638"/>
            <a:ext cx="3343275" cy="1087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Calibri" charset="0"/>
                <a:ea typeface="宋体" charset="0"/>
              </a:rPr>
              <a:t>忘记门</a:t>
            </a:r>
            <a:endParaRPr lang="zh-CN" altLang="zh-CN">
              <a:latin typeface="Calibri" charset="0"/>
              <a:ea typeface="宋体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Calibri" charset="0"/>
                <a:ea typeface="宋体" charset="0"/>
              </a:rPr>
              <a:t>输入门</a:t>
            </a:r>
            <a:endParaRPr lang="zh-CN" altLang="zh-CN">
              <a:latin typeface="Calibri" charset="0"/>
              <a:ea typeface="宋体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Calibri" charset="0"/>
                <a:ea typeface="宋体" charset="0"/>
              </a:rPr>
              <a:t>输出门</a:t>
            </a:r>
            <a:endParaRPr lang="zh-CN" altLang="zh-CN">
              <a:latin typeface="Calibri" charset="0"/>
              <a:ea typeface="宋体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87375" y="419100"/>
            <a:ext cx="3987800" cy="5540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三种模型评估参数</a:t>
            </a: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KTAU,F1</a:t>
            </a: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和</a:t>
            </a: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AUC</a:t>
            </a:r>
            <a:endParaRPr lang="en-US" altLang="zh-CN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8200" y="1670050"/>
            <a:ext cx="2217738" cy="7064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/>
            <a:r>
              <a:rPr lang="zh-CN" altLang="en-US" sz="4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查准率：</a:t>
            </a:r>
            <a:endParaRPr lang="zh-CN" altLang="en-US" sz="4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3284538"/>
            <a:ext cx="2217738" cy="7064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/>
            <a:r>
              <a:rPr lang="zh-CN" altLang="en-US" sz="4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查全率：</a:t>
            </a:r>
            <a:endParaRPr lang="zh-CN" altLang="en-US" sz="4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5165725"/>
            <a:ext cx="9810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/>
            <a:r>
              <a:rPr lang="en-US" altLang="zh-CN" sz="4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黑体" panose="02010600040101010101" charset="-122"/>
                <a:cs typeface="+mn-cs"/>
              </a:rPr>
              <a:t>F1:</a:t>
            </a:r>
            <a:endParaRPr lang="zh-CN" altLang="en-US" sz="44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华文黑体" panose="02010600040101010101" charset="-122"/>
            </a:endParaRPr>
          </a:p>
        </p:txBody>
      </p:sp>
      <p:pic>
        <p:nvPicPr>
          <p:cNvPr id="14341" name="图片 5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5425" y="1846263"/>
            <a:ext cx="4778375" cy="2365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图片 6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427163"/>
            <a:ext cx="2743200" cy="119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图片 7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2941638"/>
            <a:ext cx="3086100" cy="127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4" name="图片 8" descr="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663" y="4743450"/>
            <a:ext cx="7545387" cy="161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12" name="直接连接符 11"/>
          <p:cNvCxnSpPr/>
          <p:nvPr/>
        </p:nvCxnSpPr>
        <p:spPr>
          <a:xfrm>
            <a:off x="587375" y="973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动作按钮: 开始 40">
            <a:hlinkClick r:id="" action="ppaction://noaction"/>
          </p:cNvPr>
          <p:cNvSpPr/>
          <p:nvPr/>
        </p:nvSpPr>
        <p:spPr>
          <a:xfrm>
            <a:off x="10702925" y="6029325"/>
            <a:ext cx="1063625" cy="327025"/>
          </a:xfrm>
          <a:prstGeom prst="actionButtonBeginning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4"/>
          <p:cNvSpPr txBox="1"/>
          <p:nvPr/>
        </p:nvSpPr>
        <p:spPr>
          <a:xfrm>
            <a:off x="414338" y="2371725"/>
            <a:ext cx="4168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latin typeface="Calibri" charset="0"/>
                <a:ea typeface="宋体" charset="0"/>
              </a:rPr>
              <a:t>AUC (Area Under Curve)  </a:t>
            </a:r>
            <a:r>
              <a:rPr lang="zh-CN" altLang="en-US">
                <a:latin typeface="Calibri" charset="0"/>
                <a:ea typeface="宋体" charset="0"/>
              </a:rPr>
              <a:t>线下区域面积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5362" name="文本框 5"/>
          <p:cNvSpPr txBox="1"/>
          <p:nvPr/>
        </p:nvSpPr>
        <p:spPr>
          <a:xfrm>
            <a:off x="414338" y="4221163"/>
            <a:ext cx="59547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latin typeface="Calibri" charset="0"/>
                <a:ea typeface="宋体" charset="0"/>
              </a:rPr>
              <a:t>ROC (Recieve Operating Characteristic)  </a:t>
            </a:r>
            <a:r>
              <a:rPr lang="zh-CN" altLang="en-US">
                <a:latin typeface="Calibri" charset="0"/>
                <a:ea typeface="宋体" charset="0"/>
              </a:rPr>
              <a:t>受试者工作特征</a:t>
            </a:r>
            <a:endParaRPr lang="zh-CN" altLang="en-US">
              <a:latin typeface="Calibri" charset="0"/>
              <a:ea typeface="宋体" charset="0"/>
            </a:endParaRPr>
          </a:p>
        </p:txBody>
      </p:sp>
      <p:pic>
        <p:nvPicPr>
          <p:cNvPr id="15363" name="图片 7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438" y="1162050"/>
            <a:ext cx="3789362" cy="500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12" name="直接连接符 11"/>
          <p:cNvCxnSpPr/>
          <p:nvPr/>
        </p:nvCxnSpPr>
        <p:spPr>
          <a:xfrm>
            <a:off x="587375" y="973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87375" y="419100"/>
            <a:ext cx="3987800" cy="5540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三种模型评估参数</a:t>
            </a: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KTAU,F1</a:t>
            </a: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和</a:t>
            </a: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AUC</a:t>
            </a:r>
            <a:endParaRPr lang="en-US" altLang="zh-CN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41" name="动作按钮: 开始 40">
            <a:hlinkClick r:id="" action="ppaction://noaction"/>
          </p:cNvPr>
          <p:cNvSpPr/>
          <p:nvPr/>
        </p:nvSpPr>
        <p:spPr>
          <a:xfrm>
            <a:off x="587375" y="6029325"/>
            <a:ext cx="1063625" cy="327025"/>
          </a:xfrm>
          <a:prstGeom prst="actionButtonBeginning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文本框 1"/>
          <p:cNvSpPr txBox="1"/>
          <p:nvPr/>
        </p:nvSpPr>
        <p:spPr>
          <a:xfrm>
            <a:off x="839788" y="1901825"/>
            <a:ext cx="34829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latin typeface="Calibri" charset="0"/>
                <a:ea typeface="宋体" charset="0"/>
              </a:rPr>
              <a:t>KTAU(Kendall tau rank distance)</a:t>
            </a:r>
            <a:endParaRPr lang="en-US" altLang="zh-CN">
              <a:latin typeface="Calibri" charset="0"/>
              <a:ea typeface="宋体" charset="0"/>
            </a:endParaRPr>
          </a:p>
        </p:txBody>
      </p:sp>
      <p:sp>
        <p:nvSpPr>
          <p:cNvPr id="16386" name="文本框 2"/>
          <p:cNvSpPr txBox="1"/>
          <p:nvPr/>
        </p:nvSpPr>
        <p:spPr>
          <a:xfrm>
            <a:off x="839788" y="3203575"/>
            <a:ext cx="4059237" cy="11699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30000"/>
              </a:lnSpc>
            </a:pPr>
            <a:r>
              <a:rPr lang="en-US" altLang="zh-CN">
                <a:latin typeface="Calibri" charset="0"/>
                <a:ea typeface="宋体" charset="0"/>
              </a:rPr>
              <a:t>KTAU</a:t>
            </a:r>
            <a:r>
              <a:rPr lang="zh-CN" altLang="en-US">
                <a:latin typeface="Calibri" charset="0"/>
                <a:ea typeface="宋体" charset="0"/>
              </a:rPr>
              <a:t>距离是一种度量方法，用于计算两个排序好的序列之间的不相似程度。</a:t>
            </a:r>
            <a:r>
              <a:rPr lang="en-US" altLang="zh-CN">
                <a:latin typeface="Calibri" charset="0"/>
                <a:ea typeface="宋体" charset="0"/>
              </a:rPr>
              <a:t>KTAU</a:t>
            </a:r>
            <a:r>
              <a:rPr lang="zh-CN" altLang="en-US">
                <a:latin typeface="Calibri" charset="0"/>
                <a:ea typeface="宋体" charset="0"/>
              </a:rPr>
              <a:t>值越大，两个序列越不相似。</a:t>
            </a:r>
            <a:endParaRPr lang="zh-CN" altLang="en-US">
              <a:latin typeface="Calibri" charset="0"/>
              <a:ea typeface="宋体" charset="0"/>
            </a:endParaRPr>
          </a:p>
        </p:txBody>
      </p:sp>
      <p:pic>
        <p:nvPicPr>
          <p:cNvPr id="16387" name="图片 4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9488" y="1100138"/>
            <a:ext cx="4024312" cy="534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12" name="直接连接符 11"/>
          <p:cNvCxnSpPr/>
          <p:nvPr/>
        </p:nvCxnSpPr>
        <p:spPr>
          <a:xfrm>
            <a:off x="587375" y="973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87375" y="419100"/>
            <a:ext cx="3987800" cy="5540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三种模型评估参数</a:t>
            </a: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KTAU,F1</a:t>
            </a: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和</a:t>
            </a: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AUC</a:t>
            </a:r>
            <a:endParaRPr lang="en-US" altLang="zh-CN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41" name="动作按钮: 开始 40">
            <a:hlinkClick r:id="" action="ppaction://noaction"/>
          </p:cNvPr>
          <p:cNvSpPr/>
          <p:nvPr/>
        </p:nvSpPr>
        <p:spPr>
          <a:xfrm>
            <a:off x="587375" y="6029325"/>
            <a:ext cx="1063625" cy="327025"/>
          </a:xfrm>
          <a:prstGeom prst="actionButtonBeginning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87375" y="419100"/>
            <a:ext cx="1200150" cy="5540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独热编码</a:t>
            </a:r>
            <a:endParaRPr lang="zh-CN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17410" name="文本框 2"/>
          <p:cNvSpPr txBox="1"/>
          <p:nvPr/>
        </p:nvSpPr>
        <p:spPr>
          <a:xfrm>
            <a:off x="301625" y="1101725"/>
            <a:ext cx="7042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在机器学习任务中，特征值并不总是连续值，通常可能会是分类值。</a:t>
            </a:r>
            <a:endParaRPr lang="zh-CN" altLang="en-US">
              <a:latin typeface="Calibri" charset="0"/>
              <a:ea typeface="宋体" charset="0"/>
            </a:endParaRPr>
          </a:p>
        </p:txBody>
      </p:sp>
      <p:pic>
        <p:nvPicPr>
          <p:cNvPr id="17411" name="图片 5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75" y="1857375"/>
            <a:ext cx="5462588" cy="3614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文本框 6"/>
          <p:cNvSpPr txBox="1"/>
          <p:nvPr/>
        </p:nvSpPr>
        <p:spPr>
          <a:xfrm>
            <a:off x="6245225" y="1604963"/>
            <a:ext cx="5811838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en-US">
                <a:latin typeface="Calibri" charset="0"/>
                <a:ea typeface="宋体" charset="0"/>
              </a:rPr>
              <a:t>但是，即使转化为数字表示后，这样的数据也不能直接用在分类器中。因为，分类器往往默认数据数据是连续的，并且是有序的。但是，按照我们上述的表示，数字并不是有序的，而是随机分配的。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7413" name="文本框 7"/>
          <p:cNvSpPr txBox="1"/>
          <p:nvPr/>
        </p:nvSpPr>
        <p:spPr>
          <a:xfrm>
            <a:off x="6245225" y="3092450"/>
            <a:ext cx="5811838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为了解决上述问题，其中一种可能的解决方法是采用独热编码（One-Hot Encoding）。独热编码即 One-Hot 编码，又称一位有效编码，其方法是使用N位状态寄存器来对N个状态进行编码，每个状态都由他独立的寄存器位，并且在任意时候，其中只有一位有效。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7414" name="文本框 8"/>
          <p:cNvSpPr txBox="1"/>
          <p:nvPr/>
        </p:nvSpPr>
        <p:spPr>
          <a:xfrm>
            <a:off x="6245225" y="5049838"/>
            <a:ext cx="5811838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对于每一个特征，如果它有m个可能值，那么经过独热编码后，就变成了m个二元特征（如成绩这个特征有好，中，差变成one-hot就是100, 010, 001）。并且，这些特征互斥，每次只有一个激活。因此，数据会变成稀疏的。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12" name="直接连接符 11"/>
          <p:cNvCxnSpPr/>
          <p:nvPr/>
        </p:nvCxnSpPr>
        <p:spPr>
          <a:xfrm>
            <a:off x="587375" y="973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动作按钮: 开始 40">
            <a:hlinkClick r:id="rId2" tooltip="" action="ppaction://hlinksldjump"/>
          </p:cNvPr>
          <p:cNvSpPr/>
          <p:nvPr/>
        </p:nvSpPr>
        <p:spPr>
          <a:xfrm>
            <a:off x="723900" y="6029325"/>
            <a:ext cx="1063625" cy="327025"/>
          </a:xfrm>
          <a:prstGeom prst="actionButtonBeginning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文本框 3"/>
          <p:cNvSpPr txBox="1"/>
          <p:nvPr/>
        </p:nvSpPr>
        <p:spPr>
          <a:xfrm>
            <a:off x="587375" y="420370"/>
            <a:ext cx="333121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MHCnuggets</a:t>
            </a: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中的</a:t>
            </a:r>
            <a:r>
              <a:rPr 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独热编码</a:t>
            </a:r>
            <a:endParaRPr lang="zh-CN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7375" y="973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75" y="1421765"/>
            <a:ext cx="4406900" cy="635000"/>
          </a:xfrm>
          <a:prstGeom prst="rect">
            <a:avLst/>
          </a:prstGeom>
        </p:spPr>
      </p:pic>
      <p:pic>
        <p:nvPicPr>
          <p:cNvPr id="6" name="图片 5" descr="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2056765"/>
            <a:ext cx="5207000" cy="3695700"/>
          </a:xfrm>
          <a:prstGeom prst="rect">
            <a:avLst/>
          </a:prstGeom>
        </p:spPr>
      </p:pic>
      <p:pic>
        <p:nvPicPr>
          <p:cNvPr id="7" name="图片 6" descr="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1235710"/>
            <a:ext cx="5760085" cy="4216400"/>
          </a:xfrm>
          <a:prstGeom prst="rect">
            <a:avLst/>
          </a:prstGeom>
        </p:spPr>
      </p:pic>
      <p:sp>
        <p:nvSpPr>
          <p:cNvPr id="41" name="动作按钮: 开始 40">
            <a:hlinkClick r:id="rId4" tooltip="" action="ppaction://hlinksldjump"/>
          </p:cNvPr>
          <p:cNvSpPr/>
          <p:nvPr/>
        </p:nvSpPr>
        <p:spPr>
          <a:xfrm>
            <a:off x="723900" y="6029325"/>
            <a:ext cx="1063625" cy="327025"/>
          </a:xfrm>
          <a:prstGeom prst="actionButtonBeginning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4675" y="419100"/>
            <a:ext cx="3270250" cy="55403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MHCnuggets</a:t>
            </a: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的三大功能</a:t>
            </a:r>
            <a:endParaRPr lang="zh-CN" alt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409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988" y="1169988"/>
            <a:ext cx="8328025" cy="537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11" name="直接连接符 10"/>
          <p:cNvCxnSpPr/>
          <p:nvPr/>
        </p:nvCxnSpPr>
        <p:spPr>
          <a:xfrm>
            <a:off x="587375" y="973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3644900" y="1335088"/>
            <a:ext cx="4270375" cy="1366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3" name="矩形 12">
            <a:hlinkClick r:id="rId2" action="ppaction://hlinkfile"/>
          </p:cNvPr>
          <p:cNvSpPr/>
          <p:nvPr/>
        </p:nvSpPr>
        <p:spPr>
          <a:xfrm>
            <a:off x="3581400" y="3175000"/>
            <a:ext cx="4270375" cy="1366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3644900" y="5181600"/>
            <a:ext cx="4270375" cy="1366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7915275" y="3397250"/>
            <a:ext cx="2473325" cy="738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7915275" y="5181600"/>
            <a:ext cx="2551113" cy="736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87375" y="269875"/>
            <a:ext cx="1239838" cy="552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预测</a:t>
            </a: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IC50</a:t>
            </a:r>
            <a:endParaRPr lang="en-US" altLang="zh-CN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grpSp>
        <p:nvGrpSpPr>
          <p:cNvPr id="5122" name="组合 7"/>
          <p:cNvGrpSpPr/>
          <p:nvPr/>
        </p:nvGrpSpPr>
        <p:grpSpPr>
          <a:xfrm>
            <a:off x="663575" y="982663"/>
            <a:ext cx="3546475" cy="5718175"/>
            <a:chOff x="3839" y="4361"/>
            <a:chExt cx="6524" cy="10548"/>
          </a:xfrm>
        </p:grpSpPr>
        <p:pic>
          <p:nvPicPr>
            <p:cNvPr id="5123" name="图片 5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39" y="4361"/>
              <a:ext cx="6525" cy="88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6" descr="2"/>
            <p:cNvPicPr>
              <a:picLocks noChangeAspect="1"/>
            </p:cNvPicPr>
            <p:nvPr/>
          </p:nvPicPr>
          <p:blipFill>
            <a:blip r:embed="rId2"/>
            <a:srcRect l="763" r="1678"/>
            <a:stretch>
              <a:fillRect/>
            </a:stretch>
          </p:blipFill>
          <p:spPr>
            <a:xfrm>
              <a:off x="3839" y="13231"/>
              <a:ext cx="6525" cy="1678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9" name="直接箭头连接符 8"/>
          <p:cNvCxnSpPr>
            <a:endCxn id="5135" idx="1"/>
          </p:cNvCxnSpPr>
          <p:nvPr/>
        </p:nvCxnSpPr>
        <p:spPr>
          <a:xfrm flipV="1">
            <a:off x="4256088" y="4827588"/>
            <a:ext cx="1544638" cy="1588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63575" y="2654300"/>
            <a:ext cx="3546475" cy="58420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5" name="圆角矩形 14"/>
          <p:cNvSpPr/>
          <p:nvPr/>
        </p:nvSpPr>
        <p:spPr>
          <a:xfrm>
            <a:off x="663575" y="1943100"/>
            <a:ext cx="3546475" cy="48260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7" name="圆角矩形 16"/>
          <p:cNvSpPr/>
          <p:nvPr/>
        </p:nvSpPr>
        <p:spPr>
          <a:xfrm>
            <a:off x="663575" y="3295650"/>
            <a:ext cx="3546475" cy="220663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8" name="圆角矩形 17"/>
          <p:cNvSpPr/>
          <p:nvPr/>
        </p:nvSpPr>
        <p:spPr>
          <a:xfrm>
            <a:off x="663575" y="4084638"/>
            <a:ext cx="3546475" cy="120650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9" name="圆角矩形 18"/>
          <p:cNvSpPr/>
          <p:nvPr/>
        </p:nvSpPr>
        <p:spPr>
          <a:xfrm>
            <a:off x="663575" y="5570538"/>
            <a:ext cx="3546475" cy="274638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1" name="圆角矩形 20"/>
          <p:cNvSpPr/>
          <p:nvPr/>
        </p:nvSpPr>
        <p:spPr>
          <a:xfrm>
            <a:off x="663575" y="5845175"/>
            <a:ext cx="3546475" cy="798513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5132" name="文本框 22"/>
          <p:cNvSpPr txBox="1"/>
          <p:nvPr/>
        </p:nvSpPr>
        <p:spPr>
          <a:xfrm>
            <a:off x="5753100" y="2000250"/>
            <a:ext cx="423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根据</a:t>
            </a:r>
            <a:r>
              <a:rPr lang="en-US" altLang="zh-CN">
                <a:latin typeface="Calibri" charset="0"/>
                <a:ea typeface="宋体" charset="0"/>
              </a:rPr>
              <a:t>mhc</a:t>
            </a:r>
            <a:r>
              <a:rPr lang="zh-CN" altLang="en-US">
                <a:latin typeface="Calibri" charset="0"/>
                <a:ea typeface="宋体" charset="0"/>
              </a:rPr>
              <a:t>类别确定最大长度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5133" name="文本框 23"/>
          <p:cNvSpPr txBox="1"/>
          <p:nvPr/>
        </p:nvSpPr>
        <p:spPr>
          <a:xfrm>
            <a:off x="5753100" y="2762250"/>
            <a:ext cx="42402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根据所选模型对多肽链进行标化处理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5134" name="文本框 25"/>
          <p:cNvSpPr txBox="1"/>
          <p:nvPr/>
        </p:nvSpPr>
        <p:spPr>
          <a:xfrm>
            <a:off x="5754688" y="3244850"/>
            <a:ext cx="42370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对处理完成的多肽链转化为</a:t>
            </a:r>
            <a:r>
              <a:rPr lang="zh-CN" altLang="en-US">
                <a:latin typeface="Calibri" charset="0"/>
                <a:ea typeface="宋体" charset="0"/>
                <a:hlinkClick r:id="" action="ppaction://noaction"/>
              </a:rPr>
              <a:t>独热编码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5135" name="文本框 26"/>
          <p:cNvSpPr txBox="1"/>
          <p:nvPr/>
        </p:nvSpPr>
        <p:spPr>
          <a:xfrm>
            <a:off x="5800725" y="4365625"/>
            <a:ext cx="459740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可以选择用自己模型进行预测</a:t>
            </a:r>
            <a:endParaRPr lang="zh-CN" altLang="en-US">
              <a:latin typeface="Calibri" charset="0"/>
              <a:ea typeface="宋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否则使用默认模型，根据输入的</a:t>
            </a:r>
            <a:r>
              <a:rPr lang="en-US" altLang="zh-CN">
                <a:latin typeface="Calibri" charset="0"/>
                <a:ea typeface="宋体" charset="0"/>
              </a:rPr>
              <a:t>mhc</a:t>
            </a:r>
            <a:r>
              <a:rPr lang="zh-CN" altLang="en-US">
                <a:latin typeface="Calibri" charset="0"/>
                <a:ea typeface="宋体" charset="0"/>
              </a:rPr>
              <a:t>来预测最相近的库中</a:t>
            </a:r>
            <a:r>
              <a:rPr lang="en-US" altLang="zh-CN">
                <a:latin typeface="Calibri" charset="0"/>
                <a:ea typeface="宋体" charset="0"/>
              </a:rPr>
              <a:t>mhc</a:t>
            </a:r>
            <a:r>
              <a:rPr lang="zh-CN" altLang="en-US">
                <a:latin typeface="Calibri" charset="0"/>
                <a:ea typeface="宋体" charset="0"/>
              </a:rPr>
              <a:t>，准备开始预测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5136" name="文本框 27"/>
          <p:cNvSpPr txBox="1"/>
          <p:nvPr/>
        </p:nvSpPr>
        <p:spPr>
          <a:xfrm>
            <a:off x="5800725" y="5291138"/>
            <a:ext cx="45513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开始预测</a:t>
            </a:r>
            <a:endParaRPr lang="zh-CN" altLang="en-US">
              <a:latin typeface="Calibri" charset="0"/>
              <a:ea typeface="宋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将预测所得</a:t>
            </a:r>
            <a:r>
              <a:rPr lang="en-US" altLang="zh-CN">
                <a:latin typeface="Calibri" charset="0"/>
                <a:ea typeface="宋体" charset="0"/>
              </a:rPr>
              <a:t>IC50</a:t>
            </a:r>
            <a:r>
              <a:rPr lang="zh-CN" altLang="en-US">
                <a:latin typeface="Calibri" charset="0"/>
                <a:ea typeface="宋体" charset="0"/>
              </a:rPr>
              <a:t>转化到</a:t>
            </a:r>
            <a:r>
              <a:rPr lang="en-US" altLang="zh-CN">
                <a:latin typeface="Calibri" charset="0"/>
                <a:ea typeface="宋体" charset="0"/>
              </a:rPr>
              <a:t>0-1</a:t>
            </a:r>
            <a:r>
              <a:rPr lang="zh-CN" altLang="en-US">
                <a:latin typeface="Calibri" charset="0"/>
                <a:ea typeface="宋体" charset="0"/>
              </a:rPr>
              <a:t>范围内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5137" name="文本框 28"/>
          <p:cNvSpPr txBox="1"/>
          <p:nvPr/>
        </p:nvSpPr>
        <p:spPr>
          <a:xfrm>
            <a:off x="5800725" y="5999163"/>
            <a:ext cx="45513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输出预测结果</a:t>
            </a:r>
            <a:endParaRPr lang="zh-CN" altLang="en-US">
              <a:latin typeface="Calibri" charset="0"/>
              <a:ea typeface="宋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两种方式：</a:t>
            </a:r>
            <a:r>
              <a:rPr lang="en-US" altLang="zh-CN">
                <a:latin typeface="Calibri" charset="0"/>
                <a:ea typeface="宋体" charset="0"/>
              </a:rPr>
              <a:t>csv</a:t>
            </a:r>
            <a:r>
              <a:rPr lang="zh-CN" altLang="en-US">
                <a:latin typeface="Calibri" charset="0"/>
                <a:ea typeface="宋体" charset="0"/>
              </a:rPr>
              <a:t>文件或者控制台直接输出</a:t>
            </a:r>
            <a:endParaRPr lang="zh-CN" altLang="en-US">
              <a:latin typeface="Calibri" charset="0"/>
              <a:ea typeface="宋体" charset="0"/>
            </a:endParaRPr>
          </a:p>
        </p:txBody>
      </p:sp>
      <p:cxnSp>
        <p:nvCxnSpPr>
          <p:cNvPr id="30" name="直接箭头连接符 29"/>
          <p:cNvCxnSpPr>
            <a:endCxn id="5135" idx="1"/>
          </p:cNvCxnSpPr>
          <p:nvPr/>
        </p:nvCxnSpPr>
        <p:spPr>
          <a:xfrm flipV="1">
            <a:off x="4210050" y="2182813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5135" idx="1"/>
          </p:cNvCxnSpPr>
          <p:nvPr/>
        </p:nvCxnSpPr>
        <p:spPr>
          <a:xfrm flipV="1">
            <a:off x="4210050" y="2944813"/>
            <a:ext cx="1543050" cy="1588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5135" idx="1"/>
          </p:cNvCxnSpPr>
          <p:nvPr/>
        </p:nvCxnSpPr>
        <p:spPr>
          <a:xfrm flipV="1">
            <a:off x="4210050" y="3427413"/>
            <a:ext cx="1543050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5135" idx="1"/>
          </p:cNvCxnSpPr>
          <p:nvPr/>
        </p:nvCxnSpPr>
        <p:spPr>
          <a:xfrm flipV="1">
            <a:off x="4210050" y="5705475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5135" idx="1"/>
          </p:cNvCxnSpPr>
          <p:nvPr/>
        </p:nvCxnSpPr>
        <p:spPr>
          <a:xfrm flipV="1">
            <a:off x="4210050" y="6245225"/>
            <a:ext cx="1543050" cy="1588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3" name="图片 35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982663"/>
            <a:ext cx="6985000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44" name="图片 36" descr="7"/>
          <p:cNvPicPr>
            <a:picLocks noChangeAspect="1"/>
          </p:cNvPicPr>
          <p:nvPr/>
        </p:nvPicPr>
        <p:blipFill>
          <a:blip r:embed="rId4"/>
          <a:srcRect b="24123"/>
          <a:stretch>
            <a:fillRect/>
          </a:stretch>
        </p:blipFill>
        <p:spPr>
          <a:xfrm>
            <a:off x="9383713" y="1466850"/>
            <a:ext cx="2794000" cy="1262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日期占位符 37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40" name="直接连接符 39"/>
          <p:cNvCxnSpPr>
            <a:endCxn id="5135" idx="1"/>
          </p:cNvCxnSpPr>
          <p:nvPr/>
        </p:nvCxnSpPr>
        <p:spPr>
          <a:xfrm>
            <a:off x="587375" y="822325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动作按钮: 开始 40">
            <a:hlinkClick r:id="" action="ppaction://noaction"/>
          </p:cNvPr>
          <p:cNvSpPr/>
          <p:nvPr/>
        </p:nvSpPr>
        <p:spPr>
          <a:xfrm>
            <a:off x="10690225" y="6083300"/>
            <a:ext cx="1065213" cy="325438"/>
          </a:xfrm>
          <a:prstGeom prst="actionButtonBeginning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87375" y="239713"/>
            <a:ext cx="1709738" cy="552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训练得出模型</a:t>
            </a:r>
            <a:endParaRPr lang="zh-CN" alt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grpSp>
        <p:nvGrpSpPr>
          <p:cNvPr id="6146" name="组合 7"/>
          <p:cNvGrpSpPr/>
          <p:nvPr/>
        </p:nvGrpSpPr>
        <p:grpSpPr>
          <a:xfrm>
            <a:off x="711200" y="911225"/>
            <a:ext cx="3987800" cy="5824538"/>
            <a:chOff x="1998" y="-2435"/>
            <a:chExt cx="14082" cy="20995"/>
          </a:xfrm>
        </p:grpSpPr>
        <p:pic>
          <p:nvPicPr>
            <p:cNvPr id="6147" name="图片 5" descr="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98" y="-2435"/>
              <a:ext cx="14082" cy="1467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48" name="图片 6" descr="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8" y="12240"/>
              <a:ext cx="14081" cy="632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" name="圆角矩形 13"/>
          <p:cNvSpPr/>
          <p:nvPr/>
        </p:nvSpPr>
        <p:spPr>
          <a:xfrm>
            <a:off x="711200" y="2876550"/>
            <a:ext cx="3987800" cy="47625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5" name="圆角矩形 14"/>
          <p:cNvSpPr/>
          <p:nvPr/>
        </p:nvSpPr>
        <p:spPr>
          <a:xfrm>
            <a:off x="711200" y="2425700"/>
            <a:ext cx="3987800" cy="42545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6151" name="文本框 22"/>
          <p:cNvSpPr txBox="1"/>
          <p:nvPr/>
        </p:nvSpPr>
        <p:spPr>
          <a:xfrm>
            <a:off x="6243638" y="2425700"/>
            <a:ext cx="42370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根据</a:t>
            </a:r>
            <a:r>
              <a:rPr lang="en-US" altLang="zh-CN">
                <a:latin typeface="Calibri" charset="0"/>
                <a:ea typeface="宋体" charset="0"/>
              </a:rPr>
              <a:t>mhc</a:t>
            </a:r>
            <a:r>
              <a:rPr lang="zh-CN" altLang="en-US">
                <a:latin typeface="Calibri" charset="0"/>
                <a:ea typeface="宋体" charset="0"/>
              </a:rPr>
              <a:t>类别确定最大长度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6152" name="文本框 23"/>
          <p:cNvSpPr txBox="1"/>
          <p:nvPr/>
        </p:nvSpPr>
        <p:spPr>
          <a:xfrm>
            <a:off x="6243638" y="2930525"/>
            <a:ext cx="423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根据所选模型对多肽链进行标化处理</a:t>
            </a:r>
            <a:endParaRPr lang="zh-CN" altLang="en-US">
              <a:latin typeface="Calibri" charset="0"/>
              <a:ea typeface="宋体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700588" y="2608263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4699000" y="3114675"/>
            <a:ext cx="1544638" cy="1588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712788" y="4057650"/>
            <a:ext cx="3987800" cy="29210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699000" y="4202113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7" name="文本框 11"/>
          <p:cNvSpPr txBox="1"/>
          <p:nvPr/>
        </p:nvSpPr>
        <p:spPr>
          <a:xfrm>
            <a:off x="6245225" y="4019550"/>
            <a:ext cx="20113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是否存在</a:t>
            </a:r>
            <a:r>
              <a:rPr lang="zh-CN" altLang="en-US" u="sng">
                <a:latin typeface="Calibri" charset="0"/>
                <a:ea typeface="宋体" charset="0"/>
              </a:rPr>
              <a:t>迁移学习</a:t>
            </a:r>
            <a:endParaRPr lang="zh-CN" altLang="en-US" u="sng">
              <a:latin typeface="Calibri" charset="0"/>
              <a:ea typeface="宋体" charset="0"/>
            </a:endParaRPr>
          </a:p>
        </p:txBody>
      </p:sp>
      <p:sp>
        <p:nvSpPr>
          <p:cNvPr id="6158" name="文本框 12"/>
          <p:cNvSpPr txBox="1"/>
          <p:nvPr/>
        </p:nvSpPr>
        <p:spPr>
          <a:xfrm>
            <a:off x="9626600" y="3381375"/>
            <a:ext cx="2540000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en-US">
                <a:latin typeface="Calibri" charset="0"/>
                <a:ea typeface="宋体" charset="0"/>
              </a:rPr>
              <a:t>为了偷懒, 在训练好了的模型上接着训练其他内容, 充分使用原模型的理解力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6" name="燕尾形箭头 15"/>
          <p:cNvSpPr/>
          <p:nvPr/>
        </p:nvSpPr>
        <p:spPr>
          <a:xfrm rot="20880000">
            <a:off x="8269288" y="3932238"/>
            <a:ext cx="1338263" cy="304800"/>
          </a:xfrm>
          <a:prstGeom prst="notchedRightArrow">
            <a:avLst/>
          </a:prstGeom>
          <a:gradFill flip="none"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50000" t="50000" r="50000" b="50000"/>
            </a:path>
            <a:tileRect/>
          </a:gradFill>
          <a:ln w="47625" cap="flat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7" name="圆角矩形 16"/>
          <p:cNvSpPr/>
          <p:nvPr/>
        </p:nvSpPr>
        <p:spPr>
          <a:xfrm>
            <a:off x="712788" y="4579938"/>
            <a:ext cx="3987800" cy="22225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4700588" y="4689475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2" name="文本框 18"/>
          <p:cNvSpPr txBox="1"/>
          <p:nvPr/>
        </p:nvSpPr>
        <p:spPr>
          <a:xfrm>
            <a:off x="6243638" y="4506913"/>
            <a:ext cx="3382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对待训练多肽链转化为独热编码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12788" y="4981575"/>
            <a:ext cx="3987800" cy="106680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700588" y="5513388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5" name="文本框 21"/>
          <p:cNvSpPr txBox="1"/>
          <p:nvPr/>
        </p:nvSpPr>
        <p:spPr>
          <a:xfrm>
            <a:off x="6242050" y="5192713"/>
            <a:ext cx="24685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进行多层迭代训练</a:t>
            </a:r>
            <a:endParaRPr lang="zh-CN" altLang="en-US">
              <a:latin typeface="Calibri" charset="0"/>
              <a:ea typeface="宋体" charset="0"/>
            </a:endParaRPr>
          </a:p>
          <a:p>
            <a:r>
              <a:rPr lang="zh-CN" altLang="en-US">
                <a:latin typeface="Calibri" charset="0"/>
                <a:ea typeface="宋体" charset="0"/>
              </a:rPr>
              <a:t>计算三种评估参数数值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12788" y="6119813"/>
            <a:ext cx="3987800" cy="506413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697413" y="6372225"/>
            <a:ext cx="1544638" cy="1588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8" name="文本框 26"/>
          <p:cNvSpPr txBox="1"/>
          <p:nvPr/>
        </p:nvSpPr>
        <p:spPr>
          <a:xfrm>
            <a:off x="6245225" y="6188075"/>
            <a:ext cx="38401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记录下训练结果最好的一层，并保存</a:t>
            </a:r>
            <a:endParaRPr lang="zh-CN" altLang="en-US">
              <a:latin typeface="Calibri" charset="0"/>
              <a:ea typeface="宋体" charset="0"/>
            </a:endParaRPr>
          </a:p>
        </p:txBody>
      </p:sp>
      <p:pic>
        <p:nvPicPr>
          <p:cNvPr id="6169" name="图片 28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8" y="1200150"/>
            <a:ext cx="7324725" cy="50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3" name="灯片编号占位符 3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34" name="直接连接符 33"/>
          <p:cNvCxnSpPr/>
          <p:nvPr/>
        </p:nvCxnSpPr>
        <p:spPr>
          <a:xfrm>
            <a:off x="587375" y="792163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动作按钮: 开始 40">
            <a:hlinkClick r:id="" action="ppaction://noaction"/>
          </p:cNvPr>
          <p:cNvSpPr/>
          <p:nvPr/>
        </p:nvSpPr>
        <p:spPr>
          <a:xfrm>
            <a:off x="10690225" y="6083300"/>
            <a:ext cx="1065213" cy="325438"/>
          </a:xfrm>
          <a:prstGeom prst="actionButtonBeginning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87375" y="239713"/>
            <a:ext cx="1709738" cy="552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评估训练模型</a:t>
            </a:r>
            <a:endParaRPr lang="zh-CN" alt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7170" name="图片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931863"/>
            <a:ext cx="5527675" cy="567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圆角矩形 14"/>
          <p:cNvSpPr/>
          <p:nvPr/>
        </p:nvSpPr>
        <p:spPr>
          <a:xfrm>
            <a:off x="698500" y="2851150"/>
            <a:ext cx="5527675" cy="54610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172" name="文本框 22"/>
          <p:cNvSpPr txBox="1"/>
          <p:nvPr/>
        </p:nvSpPr>
        <p:spPr>
          <a:xfrm>
            <a:off x="7770813" y="2940050"/>
            <a:ext cx="423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根据</a:t>
            </a:r>
            <a:r>
              <a:rPr lang="en-US" altLang="zh-CN">
                <a:latin typeface="Calibri" charset="0"/>
                <a:ea typeface="宋体" charset="0"/>
              </a:rPr>
              <a:t>mhc</a:t>
            </a:r>
            <a:r>
              <a:rPr lang="zh-CN" altLang="en-US">
                <a:latin typeface="Calibri" charset="0"/>
                <a:ea typeface="宋体" charset="0"/>
              </a:rPr>
              <a:t>类别确定最大长度</a:t>
            </a:r>
            <a:endParaRPr lang="zh-CN" altLang="en-US">
              <a:latin typeface="Calibri" charset="0"/>
              <a:ea typeface="宋体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6226175" y="3124200"/>
            <a:ext cx="1544638" cy="1588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698500" y="3567113"/>
            <a:ext cx="5527675" cy="547688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6226175" y="3840163"/>
            <a:ext cx="1544638" cy="1588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6" name="文本框 23"/>
          <p:cNvSpPr txBox="1"/>
          <p:nvPr/>
        </p:nvSpPr>
        <p:spPr>
          <a:xfrm>
            <a:off x="7769225" y="3656013"/>
            <a:ext cx="42402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根据所选模型对多肽链进行标化处理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98500" y="4922838"/>
            <a:ext cx="5527675" cy="44767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226175" y="5184775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文本框 10"/>
          <p:cNvSpPr txBox="1"/>
          <p:nvPr/>
        </p:nvSpPr>
        <p:spPr>
          <a:xfrm>
            <a:off x="7769225" y="5002213"/>
            <a:ext cx="42402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读取待评估模型，确定评估标准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11200" y="5873750"/>
            <a:ext cx="5527675" cy="735013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238875" y="6238875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文本框 13"/>
          <p:cNvSpPr txBox="1"/>
          <p:nvPr/>
        </p:nvSpPr>
        <p:spPr>
          <a:xfrm>
            <a:off x="7783513" y="6056313"/>
            <a:ext cx="3382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计算三种评估参数数值，并打印</a:t>
            </a:r>
            <a:endParaRPr lang="zh-CN" altLang="en-US">
              <a:latin typeface="Calibri" charset="0"/>
              <a:ea typeface="宋体" charset="0"/>
            </a:endParaRPr>
          </a:p>
        </p:txBody>
      </p:sp>
      <p:pic>
        <p:nvPicPr>
          <p:cNvPr id="7183" name="图片 15" descr="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175" y="908050"/>
            <a:ext cx="5781675" cy="151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19" name="直接连接符 18"/>
          <p:cNvCxnSpPr/>
          <p:nvPr/>
        </p:nvCxnSpPr>
        <p:spPr>
          <a:xfrm>
            <a:off x="587375" y="792163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动作按钮: 开始 40">
            <a:hlinkClick r:id="" action="ppaction://noaction"/>
          </p:cNvPr>
          <p:cNvSpPr/>
          <p:nvPr/>
        </p:nvSpPr>
        <p:spPr>
          <a:xfrm>
            <a:off x="10944225" y="5730875"/>
            <a:ext cx="1065213" cy="325438"/>
          </a:xfrm>
          <a:prstGeom prst="actionButtonBeginning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6900" y="165100"/>
            <a:ext cx="1965325" cy="5540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数据集处理函数</a:t>
            </a:r>
            <a:endParaRPr lang="zh-CN" alt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8194" name="图片 3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00" y="792163"/>
            <a:ext cx="3738563" cy="396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文本框 4"/>
          <p:cNvSpPr txBox="1"/>
          <p:nvPr/>
        </p:nvSpPr>
        <p:spPr>
          <a:xfrm>
            <a:off x="533400" y="4845050"/>
            <a:ext cx="3865563" cy="14208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Calibri" charset="0"/>
                <a:ea typeface="宋体" charset="0"/>
              </a:rPr>
              <a:t>三种处理所得</a:t>
            </a:r>
            <a:r>
              <a:rPr lang="en-US" altLang="zh-CN">
                <a:latin typeface="Calibri" charset="0"/>
                <a:ea typeface="宋体" charset="0"/>
              </a:rPr>
              <a:t>IC50</a:t>
            </a:r>
            <a:r>
              <a:rPr lang="zh-CN" altLang="en-US">
                <a:latin typeface="Calibri" charset="0"/>
                <a:ea typeface="宋体" charset="0"/>
              </a:rPr>
              <a:t>的方法</a:t>
            </a:r>
            <a:endParaRPr lang="zh-CN" altLang="en-US">
              <a:latin typeface="Calibri" charset="0"/>
              <a:ea typeface="宋体" charset="0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Calibri" charset="0"/>
                <a:ea typeface="宋体" charset="0"/>
              </a:rPr>
              <a:t>①使所有</a:t>
            </a:r>
            <a:r>
              <a:rPr lang="en-US" altLang="zh-CN">
                <a:latin typeface="Calibri" charset="0"/>
                <a:ea typeface="宋体" charset="0"/>
              </a:rPr>
              <a:t>IC50</a:t>
            </a:r>
            <a:r>
              <a:rPr lang="zh-CN" altLang="en-US">
                <a:latin typeface="Calibri" charset="0"/>
                <a:ea typeface="宋体" charset="0"/>
              </a:rPr>
              <a:t>收敛在</a:t>
            </a:r>
            <a:r>
              <a:rPr lang="en-US" altLang="zh-CN">
                <a:latin typeface="Calibri" charset="0"/>
                <a:ea typeface="宋体" charset="0"/>
              </a:rPr>
              <a:t>0-1</a:t>
            </a:r>
            <a:r>
              <a:rPr lang="zh-CN" altLang="en-US">
                <a:latin typeface="Calibri" charset="0"/>
                <a:ea typeface="宋体" charset="0"/>
              </a:rPr>
              <a:t>范围</a:t>
            </a:r>
            <a:endParaRPr lang="zh-CN" altLang="en-US">
              <a:latin typeface="Calibri" charset="0"/>
              <a:ea typeface="宋体" charset="0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Calibri" charset="0"/>
                <a:ea typeface="宋体" charset="0"/>
              </a:rPr>
              <a:t>②将</a:t>
            </a:r>
            <a:r>
              <a:rPr lang="en-US" altLang="zh-CN">
                <a:latin typeface="Calibri" charset="0"/>
                <a:ea typeface="宋体" charset="0"/>
              </a:rPr>
              <a:t>IC50</a:t>
            </a:r>
            <a:r>
              <a:rPr lang="zh-CN" altLang="en-US">
                <a:latin typeface="Calibri" charset="0"/>
                <a:ea typeface="宋体" charset="0"/>
              </a:rPr>
              <a:t>转化为对应分数输出</a:t>
            </a:r>
            <a:endParaRPr lang="zh-CN" altLang="en-US">
              <a:latin typeface="Calibri" charset="0"/>
              <a:ea typeface="宋体" charset="0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Calibri" charset="0"/>
                <a:ea typeface="宋体" charset="0"/>
              </a:rPr>
              <a:t>③二元输出，高于阈值为</a:t>
            </a:r>
            <a:r>
              <a:rPr lang="en-US" altLang="zh-CN">
                <a:latin typeface="Calibri" charset="0"/>
                <a:ea typeface="宋体" charset="0"/>
              </a:rPr>
              <a:t>1</a:t>
            </a:r>
            <a:r>
              <a:rPr lang="zh-CN" altLang="en-US">
                <a:latin typeface="Calibri" charset="0"/>
                <a:ea typeface="宋体" charset="0"/>
              </a:rPr>
              <a:t>，低于为</a:t>
            </a:r>
            <a:r>
              <a:rPr lang="en-US" altLang="zh-CN">
                <a:latin typeface="Calibri" charset="0"/>
                <a:ea typeface="宋体" charset="0"/>
              </a:rPr>
              <a:t>0</a:t>
            </a:r>
            <a:endParaRPr lang="en-US" altLang="zh-CN">
              <a:latin typeface="Calibri" charset="0"/>
              <a:ea typeface="宋体" charset="0"/>
            </a:endParaRPr>
          </a:p>
        </p:txBody>
      </p:sp>
      <p:pic>
        <p:nvPicPr>
          <p:cNvPr id="8196" name="图片 6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792163"/>
            <a:ext cx="5118100" cy="280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图片 7" descr="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3602038"/>
            <a:ext cx="5118100" cy="310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文本框 8"/>
          <p:cNvSpPr txBox="1"/>
          <p:nvPr/>
        </p:nvSpPr>
        <p:spPr>
          <a:xfrm>
            <a:off x="9717088" y="1731963"/>
            <a:ext cx="2432050" cy="22494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对多肽链进行处理。</a:t>
            </a:r>
            <a:endParaRPr lang="zh-CN" altLang="en-US">
              <a:latin typeface="Calibri" charset="0"/>
              <a:ea typeface="宋体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短了用第一个函数补</a:t>
            </a:r>
            <a:r>
              <a:rPr lang="en-US" altLang="zh-CN">
                <a:latin typeface="Calibri" charset="0"/>
                <a:ea typeface="宋体" charset="0"/>
              </a:rPr>
              <a:t>“Z”(</a:t>
            </a:r>
            <a:r>
              <a:rPr lang="zh-CN" altLang="en-US">
                <a:latin typeface="Calibri" charset="0"/>
                <a:ea typeface="宋体" charset="0"/>
              </a:rPr>
              <a:t>因为没有氨基酸简写是</a:t>
            </a:r>
            <a:r>
              <a:rPr lang="en-US" altLang="zh-CN">
                <a:latin typeface="Calibri" charset="0"/>
                <a:ea typeface="宋体" charset="0"/>
              </a:rPr>
              <a:t>“Z”)</a:t>
            </a:r>
            <a:r>
              <a:rPr lang="zh-CN" altLang="en-US">
                <a:latin typeface="Calibri" charset="0"/>
                <a:ea typeface="宋体" charset="0"/>
              </a:rPr>
              <a:t>。</a:t>
            </a:r>
            <a:endParaRPr lang="zh-CN" altLang="en-US">
              <a:latin typeface="Calibri" charset="0"/>
              <a:ea typeface="宋体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Calibri" charset="0"/>
                <a:ea typeface="宋体" charset="0"/>
              </a:rPr>
              <a:t>长了用第二个函数切割多余值。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12" name="直接连接符 11"/>
          <p:cNvCxnSpPr/>
          <p:nvPr/>
        </p:nvCxnSpPr>
        <p:spPr>
          <a:xfrm>
            <a:off x="587375" y="719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文本框 3"/>
          <p:cNvSpPr txBox="1"/>
          <p:nvPr/>
        </p:nvSpPr>
        <p:spPr>
          <a:xfrm>
            <a:off x="585788" y="165100"/>
            <a:ext cx="1817688" cy="5540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MHC</a:t>
            </a: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类型预测</a:t>
            </a:r>
            <a:endParaRPr lang="zh-CN" alt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7375" y="719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21" name="组合 7"/>
          <p:cNvGrpSpPr/>
          <p:nvPr/>
        </p:nvGrpSpPr>
        <p:grpSpPr>
          <a:xfrm>
            <a:off x="587375" y="820738"/>
            <a:ext cx="4232275" cy="5535612"/>
            <a:chOff x="2849" y="-1870"/>
            <a:chExt cx="7274" cy="9496"/>
          </a:xfrm>
        </p:grpSpPr>
        <p:pic>
          <p:nvPicPr>
            <p:cNvPr id="9222" name="图片 4" descr="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49" y="-1870"/>
              <a:ext cx="7275" cy="78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223" name="图片 6" descr="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9" y="5966"/>
              <a:ext cx="7275" cy="166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" name="圆角矩形 14"/>
          <p:cNvSpPr/>
          <p:nvPr/>
        </p:nvSpPr>
        <p:spPr>
          <a:xfrm>
            <a:off x="587375" y="1992313"/>
            <a:ext cx="4232275" cy="54610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9225" name="文本框 22"/>
          <p:cNvSpPr txBox="1"/>
          <p:nvPr/>
        </p:nvSpPr>
        <p:spPr>
          <a:xfrm>
            <a:off x="6364288" y="2081213"/>
            <a:ext cx="42370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Calibri" charset="0"/>
                <a:ea typeface="宋体" charset="0"/>
              </a:rPr>
              <a:t>准确配对，直接返回</a:t>
            </a:r>
            <a:endParaRPr lang="zh-CN" altLang="zh-CN">
              <a:latin typeface="Calibri" charset="0"/>
              <a:ea typeface="宋体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819650" y="2263775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587375" y="2830513"/>
            <a:ext cx="4232275" cy="1030288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819650" y="3344863"/>
            <a:ext cx="1544638" cy="1588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文本框 10"/>
          <p:cNvSpPr txBox="1"/>
          <p:nvPr/>
        </p:nvSpPr>
        <p:spPr>
          <a:xfrm>
            <a:off x="6364288" y="3162300"/>
            <a:ext cx="42370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Calibri" charset="0"/>
                <a:ea typeface="宋体" charset="0"/>
              </a:rPr>
              <a:t>非人类基因，直接报错并返回</a:t>
            </a:r>
            <a:endParaRPr lang="zh-CN" altLang="zh-CN">
              <a:latin typeface="Calibri" charset="0"/>
              <a:ea typeface="宋体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7375" y="4108450"/>
            <a:ext cx="4232275" cy="127952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4819650" y="4746625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2" name="文本框 15"/>
          <p:cNvSpPr txBox="1"/>
          <p:nvPr/>
        </p:nvSpPr>
        <p:spPr>
          <a:xfrm>
            <a:off x="6364288" y="4564063"/>
            <a:ext cx="46847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Calibri" charset="0"/>
                <a:ea typeface="宋体" charset="0"/>
              </a:rPr>
              <a:t>根据训练或预测所得结果搜寻最相近的</a:t>
            </a:r>
            <a:r>
              <a:rPr lang="en-US" altLang="zh-CN">
                <a:latin typeface="Calibri" charset="0"/>
                <a:ea typeface="宋体" charset="0"/>
              </a:rPr>
              <a:t>MHC</a:t>
            </a:r>
            <a:endParaRPr lang="en-US" altLang="zh-CN">
              <a:latin typeface="Calibri" charset="0"/>
              <a:ea typeface="宋体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87375" y="5443538"/>
            <a:ext cx="4232275" cy="722313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4819650" y="5802313"/>
            <a:ext cx="1544638" cy="3175"/>
          </a:xfrm>
          <a:prstGeom prst="straightConnector1">
            <a:avLst/>
          </a:prstGeom>
          <a:ln w="63500" cmpd="thickThin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文本框 18"/>
          <p:cNvSpPr txBox="1"/>
          <p:nvPr/>
        </p:nvSpPr>
        <p:spPr>
          <a:xfrm>
            <a:off x="6364288" y="5619750"/>
            <a:ext cx="46847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>
                <a:latin typeface="Calibri" charset="0"/>
                <a:ea typeface="宋体" charset="0"/>
              </a:rPr>
              <a:t>实在找不到返回该组第一个</a:t>
            </a:r>
            <a:endParaRPr lang="zh-CN" altLang="zh-CN">
              <a:latin typeface="Calibri" charset="0"/>
              <a:ea typeface="宋体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7375" y="419100"/>
            <a:ext cx="1200150" cy="5540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神经网络</a:t>
            </a:r>
            <a:endParaRPr lang="zh-CN" alt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10242" name="文本框 2"/>
          <p:cNvSpPr txBox="1"/>
          <p:nvPr/>
        </p:nvSpPr>
        <p:spPr>
          <a:xfrm>
            <a:off x="727075" y="1160463"/>
            <a:ext cx="10329863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latin typeface="Calibri" charset="0"/>
                <a:ea typeface="宋体" charset="0"/>
              </a:rPr>
              <a:t>神经网络</a:t>
            </a:r>
            <a:r>
              <a:rPr lang="zh-CN" altLang="en-US">
                <a:latin typeface="Calibri" charset="0"/>
                <a:ea typeface="宋体" charset="0"/>
              </a:rPr>
              <a:t>是由具有适应性的简单单元组成的广泛并行互联的网络，他的组织能够模拟生物神经系统对真实世界物体所作出的交互反应。 </a:t>
            </a:r>
            <a:r>
              <a:rPr lang="en-US" altLang="zh-CN">
                <a:latin typeface="Calibri" charset="0"/>
                <a:ea typeface="宋体" charset="0"/>
              </a:rPr>
              <a:t>[Kohonen, 1988]</a:t>
            </a:r>
            <a:endParaRPr lang="en-US" altLang="zh-CN">
              <a:latin typeface="Calibri" charset="0"/>
              <a:ea typeface="宋体" charset="0"/>
            </a:endParaRPr>
          </a:p>
        </p:txBody>
      </p:sp>
      <p:pic>
        <p:nvPicPr>
          <p:cNvPr id="10243" name="图片 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488" y="1806575"/>
            <a:ext cx="4648200" cy="251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4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538" y="1806575"/>
            <a:ext cx="4089400" cy="292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文本框 5"/>
          <p:cNvSpPr txBox="1"/>
          <p:nvPr/>
        </p:nvSpPr>
        <p:spPr>
          <a:xfrm>
            <a:off x="6394450" y="4733925"/>
            <a:ext cx="5235575" cy="17541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常见的神经网络为层级结构，每层神经元与下一层完全互联，神经元之间不存在同层连接，也不存在跨层连接。输入层神经元接受外界的输入，隐层和输出层神经元对信号进行加工，最终结果由输出层神经元输出。即输入层神经元仅接受输入，不进行函数处理，隐层和输出层包含功能神经元。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0246" name="文本框 6"/>
          <p:cNvSpPr txBox="1"/>
          <p:nvPr/>
        </p:nvSpPr>
        <p:spPr>
          <a:xfrm>
            <a:off x="1073150" y="4600575"/>
            <a:ext cx="3951288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神经网络的学习过程，就是根据训练数据来调节神经元之间的</a:t>
            </a:r>
            <a:r>
              <a:rPr lang="en-US" altLang="zh-CN">
                <a:latin typeface="Calibri" charset="0"/>
                <a:ea typeface="宋体" charset="0"/>
              </a:rPr>
              <a:t>“</a:t>
            </a:r>
            <a:r>
              <a:rPr lang="zh-CN" altLang="en-US">
                <a:latin typeface="Calibri" charset="0"/>
                <a:ea typeface="宋体" charset="0"/>
              </a:rPr>
              <a:t>连接权</a:t>
            </a:r>
            <a:r>
              <a:rPr lang="en-US" altLang="zh-CN">
                <a:latin typeface="Calibri" charset="0"/>
                <a:ea typeface="宋体" charset="0"/>
              </a:rPr>
              <a:t>”</a:t>
            </a:r>
            <a:r>
              <a:rPr lang="zh-CN" altLang="en-US">
                <a:latin typeface="Calibri" charset="0"/>
                <a:ea typeface="宋体" charset="0"/>
              </a:rPr>
              <a:t>以及每个功能神经元的阈值，也就是说，神经网络</a:t>
            </a:r>
            <a:r>
              <a:rPr lang="en-US" altLang="zh-CN">
                <a:latin typeface="Calibri" charset="0"/>
                <a:ea typeface="宋体" charset="0"/>
              </a:rPr>
              <a:t>“</a:t>
            </a:r>
            <a:r>
              <a:rPr lang="zh-CN" altLang="en-US">
                <a:latin typeface="Calibri" charset="0"/>
                <a:ea typeface="宋体" charset="0"/>
              </a:rPr>
              <a:t>学</a:t>
            </a:r>
            <a:r>
              <a:rPr lang="en-US" altLang="zh-CN">
                <a:latin typeface="Calibri" charset="0"/>
                <a:ea typeface="宋体" charset="0"/>
              </a:rPr>
              <a:t>”</a:t>
            </a:r>
            <a:r>
              <a:rPr lang="zh-CN" altLang="en-US">
                <a:latin typeface="Calibri" charset="0"/>
                <a:ea typeface="宋体" charset="0"/>
              </a:rPr>
              <a:t>到的东西，蕴藏在连接权和阈值中。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12" name="直接连接符 11"/>
          <p:cNvCxnSpPr/>
          <p:nvPr/>
        </p:nvCxnSpPr>
        <p:spPr>
          <a:xfrm>
            <a:off x="587375" y="973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7375" y="419100"/>
            <a:ext cx="2844800" cy="5540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lstm</a:t>
            </a: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和</a:t>
            </a:r>
            <a:r>
              <a:rPr lang="en-US" altLang="zh-CN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gru</a:t>
            </a:r>
            <a:r>
              <a:rPr lang="zh-CN" alt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 panose="02010600040101010101" charset="-122"/>
                <a:ea typeface="华文黑体" panose="02010600040101010101" charset="-122"/>
                <a:cs typeface="+mn-cs"/>
              </a:rPr>
              <a:t>模拟神经细胞</a:t>
            </a:r>
            <a:endParaRPr lang="zh-CN" alt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11266" name="文本框 2"/>
          <p:cNvSpPr txBox="1"/>
          <p:nvPr/>
        </p:nvSpPr>
        <p:spPr>
          <a:xfrm>
            <a:off x="484188" y="1285875"/>
            <a:ext cx="515143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>
                <a:latin typeface="Calibri" charset="0"/>
                <a:ea typeface="宋体" charset="0"/>
              </a:rPr>
              <a:t>lstm(long-short term memory) </a:t>
            </a:r>
            <a:r>
              <a:rPr lang="zh-CN" altLang="en-US" sz="2000" b="1">
                <a:latin typeface="Calibri" charset="0"/>
                <a:ea typeface="宋体" charset="0"/>
              </a:rPr>
              <a:t>长短期记忆</a:t>
            </a:r>
            <a:endParaRPr lang="zh-CN" altLang="en-US" sz="2000" b="1">
              <a:latin typeface="Calibri" charset="0"/>
              <a:ea typeface="宋体" charset="0"/>
            </a:endParaRPr>
          </a:p>
        </p:txBody>
      </p:sp>
      <p:sp>
        <p:nvSpPr>
          <p:cNvPr id="11267" name="文本框 3"/>
          <p:cNvSpPr txBox="1"/>
          <p:nvPr/>
        </p:nvSpPr>
        <p:spPr>
          <a:xfrm>
            <a:off x="481013" y="4391025"/>
            <a:ext cx="474662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>
                <a:latin typeface="Calibri" charset="0"/>
                <a:ea typeface="宋体" charset="0"/>
              </a:rPr>
              <a:t>gru(gated recurrent unit) </a:t>
            </a:r>
            <a:r>
              <a:rPr lang="zh-CN" altLang="en-US" sz="2000" b="1">
                <a:latin typeface="Calibri" charset="0"/>
                <a:ea typeface="宋体" charset="0"/>
              </a:rPr>
              <a:t>门控递归单元</a:t>
            </a:r>
            <a:endParaRPr lang="zh-CN" altLang="en-US" sz="2000" b="1">
              <a:latin typeface="Calibri" charset="0"/>
              <a:ea typeface="宋体" charset="0"/>
            </a:endParaRPr>
          </a:p>
        </p:txBody>
      </p:sp>
      <p:pic>
        <p:nvPicPr>
          <p:cNvPr id="11268" name="图片 4" descr="15"/>
          <p:cNvPicPr>
            <a:picLocks noChangeAspect="1"/>
          </p:cNvPicPr>
          <p:nvPr/>
        </p:nvPicPr>
        <p:blipFill>
          <a:blip r:embed="rId1"/>
          <a:srcRect t="4897"/>
          <a:stretch>
            <a:fillRect/>
          </a:stretch>
        </p:blipFill>
        <p:spPr>
          <a:xfrm>
            <a:off x="5638800" y="1412875"/>
            <a:ext cx="5567363" cy="2101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9" name="文本框 5"/>
          <p:cNvSpPr txBox="1"/>
          <p:nvPr/>
        </p:nvSpPr>
        <p:spPr>
          <a:xfrm>
            <a:off x="7886700" y="3514725"/>
            <a:ext cx="1071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latin typeface="Calibri" charset="0"/>
                <a:ea typeface="宋体" charset="0"/>
              </a:rPr>
              <a:t>lstm</a:t>
            </a:r>
            <a:r>
              <a:rPr lang="zh-CN" altLang="en-US">
                <a:latin typeface="Calibri" charset="0"/>
                <a:ea typeface="宋体" charset="0"/>
              </a:rPr>
              <a:t>模块</a:t>
            </a:r>
            <a:endParaRPr lang="zh-CN" altLang="en-US">
              <a:latin typeface="Calibri" charset="0"/>
              <a:ea typeface="宋体" charset="0"/>
            </a:endParaRPr>
          </a:p>
        </p:txBody>
      </p:sp>
      <p:pic>
        <p:nvPicPr>
          <p:cNvPr id="11270" name="图片 6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213" y="3883025"/>
            <a:ext cx="2325687" cy="1585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1" name="文本框 7"/>
          <p:cNvSpPr txBox="1"/>
          <p:nvPr/>
        </p:nvSpPr>
        <p:spPr>
          <a:xfrm>
            <a:off x="7886700" y="5834063"/>
            <a:ext cx="974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latin typeface="Calibri" charset="0"/>
                <a:ea typeface="宋体" charset="0"/>
              </a:rPr>
              <a:t>gru</a:t>
            </a:r>
            <a:r>
              <a:rPr lang="zh-CN" altLang="en-US">
                <a:latin typeface="Calibri" charset="0"/>
                <a:ea typeface="宋体" charset="0"/>
              </a:rPr>
              <a:t>模块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1272" name="文本框 8"/>
          <p:cNvSpPr txBox="1"/>
          <p:nvPr/>
        </p:nvSpPr>
        <p:spPr>
          <a:xfrm>
            <a:off x="481013" y="1890713"/>
            <a:ext cx="5440362" cy="2306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Calibri" charset="0"/>
                <a:ea typeface="宋体" charset="0"/>
              </a:rPr>
              <a:t>忘记门</a:t>
            </a:r>
            <a:endParaRPr lang="zh-CN" altLang="en-US">
              <a:latin typeface="Calibri" charset="0"/>
              <a:ea typeface="宋体" charset="0"/>
            </a:endParaRPr>
          </a:p>
          <a:p>
            <a:r>
              <a:rPr lang="zh-CN" altLang="en-US">
                <a:latin typeface="Calibri" charset="0"/>
                <a:ea typeface="宋体" charset="0"/>
              </a:rPr>
              <a:t>作用：将细胞状态中的信息选择性的遗忘 </a:t>
            </a:r>
            <a:endParaRPr lang="zh-CN" altLang="en-US">
              <a:latin typeface="Calibri" charset="0"/>
              <a:ea typeface="宋体" charset="0"/>
            </a:endParaRPr>
          </a:p>
          <a:p>
            <a:endParaRPr lang="zh-CN" altLang="en-US">
              <a:latin typeface="Calibri" charset="0"/>
              <a:ea typeface="宋体" charset="0"/>
            </a:endParaRPr>
          </a:p>
          <a:p>
            <a:r>
              <a:rPr lang="zh-CN" altLang="en-US">
                <a:latin typeface="Calibri" charset="0"/>
                <a:ea typeface="宋体" charset="0"/>
              </a:rPr>
              <a:t>输入门</a:t>
            </a:r>
            <a:endParaRPr lang="zh-CN" altLang="en-US">
              <a:latin typeface="Calibri" charset="0"/>
              <a:ea typeface="宋体" charset="0"/>
            </a:endParaRPr>
          </a:p>
          <a:p>
            <a:r>
              <a:rPr lang="zh-CN" altLang="en-US">
                <a:latin typeface="Calibri" charset="0"/>
                <a:ea typeface="宋体" charset="0"/>
              </a:rPr>
              <a:t>作用：将新的信息选择性的记录到细胞状态中</a:t>
            </a:r>
            <a:endParaRPr lang="zh-CN" altLang="en-US">
              <a:latin typeface="Calibri" charset="0"/>
              <a:ea typeface="宋体" charset="0"/>
            </a:endParaRPr>
          </a:p>
          <a:p>
            <a:endParaRPr lang="zh-CN" altLang="en-US">
              <a:latin typeface="Calibri" charset="0"/>
              <a:ea typeface="宋体" charset="0"/>
            </a:endParaRPr>
          </a:p>
          <a:p>
            <a:r>
              <a:rPr lang="zh-CN" altLang="en-US">
                <a:latin typeface="Calibri" charset="0"/>
                <a:ea typeface="宋体" charset="0"/>
              </a:rPr>
              <a:t>输出门</a:t>
            </a:r>
            <a:endParaRPr lang="zh-CN" altLang="en-US">
              <a:latin typeface="Calibri" charset="0"/>
              <a:ea typeface="宋体" charset="0"/>
            </a:endParaRPr>
          </a:p>
          <a:p>
            <a:r>
              <a:rPr lang="zh-CN" altLang="en-US">
                <a:latin typeface="Calibri" charset="0"/>
                <a:ea typeface="宋体" charset="0"/>
              </a:rPr>
              <a:t>作用：根据输入预测输出，并将输出结果传递到隐层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1273" name="文本框 9"/>
          <p:cNvSpPr txBox="1"/>
          <p:nvPr/>
        </p:nvSpPr>
        <p:spPr>
          <a:xfrm>
            <a:off x="481013" y="4879975"/>
            <a:ext cx="5157787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Calibri" charset="0"/>
                <a:ea typeface="宋体" charset="0"/>
              </a:rPr>
              <a:t>gru</a:t>
            </a:r>
            <a:r>
              <a:rPr lang="zh-CN" altLang="en-US">
                <a:latin typeface="Calibri" charset="0"/>
                <a:ea typeface="宋体" charset="0"/>
              </a:rPr>
              <a:t>就是lstm的一个变体，由 Cho, et al. (2014) 提出。它将忘记门和输入门合成了一个单一的更新门。同样还混合了细胞状态和隐藏状态，和其他一些改动。最终的模型比标准的</a:t>
            </a:r>
            <a:r>
              <a:rPr lang="en-US" altLang="zh-CN">
                <a:latin typeface="Calibri" charset="0"/>
                <a:ea typeface="宋体" charset="0"/>
              </a:rPr>
              <a:t>lstm</a:t>
            </a:r>
            <a:r>
              <a:rPr lang="zh-CN" altLang="en-US">
                <a:latin typeface="Calibri" charset="0"/>
                <a:ea typeface="宋体" charset="0"/>
              </a:rPr>
              <a:t>模型要简单，也是非常流行的变体。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p>
            <a:pPr fontAlgn="auto"/>
            <a:fld id="{82F288E0-7875-42C4-84C8-98DBBD3BF4D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13" name="直接连接符 12"/>
          <p:cNvCxnSpPr/>
          <p:nvPr/>
        </p:nvCxnSpPr>
        <p:spPr>
          <a:xfrm>
            <a:off x="587375" y="973138"/>
            <a:ext cx="11018838" cy="0"/>
          </a:xfrm>
          <a:prstGeom prst="line">
            <a:avLst/>
          </a:prstGeom>
          <a:ln w="63500" cap="rnd" cmpd="thickThin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1790</Words>
  <Application>WPS 演示</Application>
  <PresentationFormat>宽屏</PresentationFormat>
  <Paragraphs>207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方正书宋_GBK</vt:lpstr>
      <vt:lpstr>Wingdings</vt:lpstr>
      <vt:lpstr>Calibri</vt:lpstr>
      <vt:lpstr>宋体</vt:lpstr>
      <vt:lpstr>华文黑体</vt:lpstr>
      <vt:lpstr>Helvetica Neue</vt:lpstr>
      <vt:lpstr>微软雅黑</vt:lpstr>
      <vt:lpstr>黑体-简</vt:lpstr>
      <vt:lpstr>Arial Unicode MS</vt:lpstr>
      <vt:lpstr>宋体-简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frank-lsy</dc:creator>
  <cp:lastModifiedBy>frank-lsy</cp:lastModifiedBy>
  <cp:revision>136</cp:revision>
  <dcterms:created xsi:type="dcterms:W3CDTF">2018-07-09T03:12:11Z</dcterms:created>
  <dcterms:modified xsi:type="dcterms:W3CDTF">2018-07-09T03:12:11Z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2052-1.2.3.312</vt:lpwstr>
  </property>
</Properties>
</file>